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32"/>
  </p:notesMasterIdLst>
  <p:sldIdLst>
    <p:sldId id="256" r:id="rId2"/>
    <p:sldId id="257" r:id="rId3"/>
    <p:sldId id="258" r:id="rId4"/>
    <p:sldId id="260" r:id="rId5"/>
    <p:sldId id="259"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6" r:id="rId30"/>
    <p:sldId id="28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6"/>
  </p:normalViewPr>
  <p:slideViewPr>
    <p:cSldViewPr snapToGrid="0" snapToObjects="1">
      <p:cViewPr varScale="1">
        <p:scale>
          <a:sx n="89" d="100"/>
          <a:sy n="89" d="100"/>
        </p:scale>
        <p:origin x="8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4157A-C2C2-144A-A6CB-E2BB9B1D48D1}" type="datetimeFigureOut">
              <a:rPr lang="en-US" smtClean="0"/>
              <a:t>5/26/17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B4486-EFBF-BA41-8441-23A3FB8AB2F3}" type="slidenum">
              <a:rPr lang="en-US" smtClean="0"/>
              <a:t>‹#›</a:t>
            </a:fld>
            <a:endParaRPr lang="en-US"/>
          </a:p>
        </p:txBody>
      </p:sp>
    </p:spTree>
    <p:extLst>
      <p:ext uri="{BB962C8B-B14F-4D97-AF65-F5344CB8AC3E}">
        <p14:creationId xmlns:p14="http://schemas.microsoft.com/office/powerpoint/2010/main" val="1104022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smtClean="0"/>
              <a:t>5/26/17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5/26/17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smtClean="0"/>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smtClean="0"/>
              <a:t>5/26/17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5/26/17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5/26/17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5/26/17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smtClean="0"/>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smtClean="0"/>
              <a:t>5/26/17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smtClean="0"/>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smtClean="0"/>
              <a:t>5/26/17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smtClean="0"/>
              <a:t>5/26/17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5/26/17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5/26/17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smtClean="0"/>
              <a:t>5/26/17</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0998011"/>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81288" y="4205271"/>
            <a:ext cx="7358062" cy="1995504"/>
          </a:xfrm>
        </p:spPr>
        <p:txBody>
          <a:bodyPr>
            <a:noAutofit/>
          </a:bodyPr>
          <a:lstStyle/>
          <a:p>
            <a:r>
              <a:rPr lang="en-US" sz="6000" dirty="0"/>
              <a:t>Justification and</a:t>
            </a:r>
            <a:br>
              <a:rPr lang="en-US" sz="6000" dirty="0"/>
            </a:br>
            <a:r>
              <a:rPr lang="en-US" sz="6000" dirty="0"/>
              <a:t>Union with Christ in Paul</a:t>
            </a:r>
          </a:p>
        </p:txBody>
      </p:sp>
      <p:sp>
        <p:nvSpPr>
          <p:cNvPr id="3" name="Subtitle 2"/>
          <p:cNvSpPr>
            <a:spLocks noGrp="1"/>
          </p:cNvSpPr>
          <p:nvPr>
            <p:ph type="subTitle" idx="1"/>
          </p:nvPr>
        </p:nvSpPr>
        <p:spPr>
          <a:xfrm>
            <a:off x="3181350" y="3315287"/>
            <a:ext cx="6858000" cy="618523"/>
          </a:xfrm>
        </p:spPr>
        <p:txBody>
          <a:bodyPr>
            <a:normAutofit/>
          </a:bodyPr>
          <a:lstStyle/>
          <a:p>
            <a:r>
              <a:rPr lang="en-US" sz="3200" dirty="0"/>
              <a:t>Lionel Windsor</a:t>
            </a:r>
          </a:p>
        </p:txBody>
      </p:sp>
    </p:spTree>
    <p:extLst>
      <p:ext uri="{BB962C8B-B14F-4D97-AF65-F5344CB8AC3E}">
        <p14:creationId xmlns:p14="http://schemas.microsoft.com/office/powerpoint/2010/main" val="1819920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dirty="0"/>
              <a:t>No condemnation now I dread;</a:t>
            </a:r>
            <a:br>
              <a:rPr lang="en-US" sz="3200" dirty="0"/>
            </a:br>
            <a:r>
              <a:rPr lang="en-US" sz="3200" dirty="0"/>
              <a:t>Jesus, and all in him, is mine!</a:t>
            </a:r>
            <a:br>
              <a:rPr lang="en-US" sz="3200" dirty="0"/>
            </a:br>
            <a:r>
              <a:rPr lang="en-US" sz="3200" dirty="0"/>
              <a:t>Alive in him, my living head,</a:t>
            </a:r>
            <a:br>
              <a:rPr lang="en-US" sz="3200" dirty="0"/>
            </a:br>
            <a:r>
              <a:rPr lang="en-US" sz="3200" dirty="0"/>
              <a:t>And clothed in righteousness divine,</a:t>
            </a:r>
            <a:br>
              <a:rPr lang="en-US" sz="3200" dirty="0"/>
            </a:br>
            <a:r>
              <a:rPr lang="en-US" sz="3200" dirty="0"/>
              <a:t>Bold I approach the eternal throne,</a:t>
            </a:r>
            <a:br>
              <a:rPr lang="en-US" sz="3200" dirty="0"/>
            </a:br>
            <a:r>
              <a:rPr lang="en-US" sz="3200" dirty="0"/>
              <a:t>And claim the crown through Christ my own.</a:t>
            </a:r>
            <a:br>
              <a:rPr lang="en-US" sz="3200" dirty="0"/>
            </a:br>
            <a:endParaRPr lang="en-US" sz="3200" dirty="0"/>
          </a:p>
          <a:p>
            <a:pPr marL="0" indent="0" algn="r">
              <a:buNone/>
            </a:pPr>
            <a:r>
              <a:rPr lang="en-US" sz="3200" dirty="0"/>
              <a:t>Charles Wesley, “And Can It Be,” c. 1738</a:t>
            </a:r>
          </a:p>
        </p:txBody>
      </p:sp>
    </p:spTree>
    <p:extLst>
      <p:ext uri="{BB962C8B-B14F-4D97-AF65-F5344CB8AC3E}">
        <p14:creationId xmlns:p14="http://schemas.microsoft.com/office/powerpoint/2010/main" val="258400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AU" sz="3200" dirty="0"/>
              <a:t>We do not, therefore, contemplate him outside ourselves from afar in order that his righteousness may be imputed to us but because we put on Christ and are engrafted into his body—in short, because he deigns to make us one with him. For this reason, we glory that we have fellowship of righteousness with him.</a:t>
            </a:r>
          </a:p>
          <a:p>
            <a:pPr marL="0" indent="0" algn="r">
              <a:buNone/>
            </a:pPr>
            <a:r>
              <a:rPr lang="en-AU" sz="3200" dirty="0"/>
              <a:t>Calvin, </a:t>
            </a:r>
            <a:r>
              <a:rPr lang="en-AU" sz="3200" i="1" dirty="0"/>
              <a:t>Inst.</a:t>
            </a:r>
            <a:r>
              <a:rPr lang="en-AU" sz="3200" dirty="0"/>
              <a:t> 3.11.10</a:t>
            </a:r>
            <a:r>
              <a:rPr lang="en-GB" sz="3200" dirty="0"/>
              <a:t> </a:t>
            </a:r>
            <a:endParaRPr lang="en-US" sz="3200" dirty="0"/>
          </a:p>
        </p:txBody>
      </p:sp>
    </p:spTree>
    <p:extLst>
      <p:ext uri="{BB962C8B-B14F-4D97-AF65-F5344CB8AC3E}">
        <p14:creationId xmlns:p14="http://schemas.microsoft.com/office/powerpoint/2010/main" val="18143414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000" dirty="0"/>
              <a:t>1. Surprised by Justification</a:t>
            </a: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14579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712788" indent="-712788"/>
            <a:r>
              <a:rPr lang="en-US" sz="3600" dirty="0">
                <a:solidFill>
                  <a:schemeClr val="tx2"/>
                </a:solidFill>
              </a:rPr>
              <a:t>1. Surprised by Justification</a:t>
            </a:r>
            <a:r>
              <a:rPr lang="en-US" dirty="0" smtClean="0"/>
              <a:t/>
            </a:r>
            <a:br>
              <a:rPr lang="en-US" dirty="0" smtClean="0"/>
            </a:br>
            <a:r>
              <a:rPr lang="en-US" dirty="0" smtClean="0"/>
              <a:t>1.1 The theological problem:</a:t>
            </a:r>
            <a:br>
              <a:rPr lang="en-US" dirty="0" smtClean="0"/>
            </a:br>
            <a:r>
              <a:rPr lang="en-US" dirty="0" smtClean="0"/>
              <a:t>the God who justifies the ungodly</a:t>
            </a:r>
            <a:endParaRPr lang="en-US" dirty="0"/>
          </a:p>
        </p:txBody>
      </p:sp>
      <p:sp>
        <p:nvSpPr>
          <p:cNvPr id="3" name="Content Placeholder 2"/>
          <p:cNvSpPr>
            <a:spLocks noGrp="1"/>
          </p:cNvSpPr>
          <p:nvPr>
            <p:ph idx="1"/>
          </p:nvPr>
        </p:nvSpPr>
        <p:spPr>
          <a:xfrm>
            <a:off x="1120000" y="2743199"/>
            <a:ext cx="10233800" cy="3433763"/>
          </a:xfrm>
        </p:spPr>
        <p:txBody>
          <a:bodyPr>
            <a:normAutofit/>
          </a:bodyPr>
          <a:lstStyle/>
          <a:p>
            <a:pPr marL="0" indent="0">
              <a:buNone/>
            </a:pPr>
            <a:r>
              <a:rPr lang="en-AU" sz="2800" dirty="0"/>
              <a:t>And to the one who does not work but believes in him who justifies the ungodly, his faith is counted as righteousness, just as David also speaks of the blessing of the one to whom God counts righteousness apart from works [ . . . ]</a:t>
            </a:r>
          </a:p>
          <a:p>
            <a:pPr marL="0" indent="0" algn="r">
              <a:buNone/>
            </a:pPr>
            <a:r>
              <a:rPr lang="en-AU" sz="2800" dirty="0"/>
              <a:t>Rom 4:5–6 ESV</a:t>
            </a:r>
            <a:endParaRPr lang="en-US" sz="2800" dirty="0"/>
          </a:p>
        </p:txBody>
      </p:sp>
    </p:spTree>
    <p:extLst>
      <p:ext uri="{BB962C8B-B14F-4D97-AF65-F5344CB8AC3E}">
        <p14:creationId xmlns:p14="http://schemas.microsoft.com/office/powerpoint/2010/main" val="103076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712788" indent="-712788"/>
            <a:r>
              <a:rPr lang="en-US" sz="3600" dirty="0">
                <a:solidFill>
                  <a:schemeClr val="tx2"/>
                </a:solidFill>
              </a:rPr>
              <a:t>1. Surprised by Justification</a:t>
            </a:r>
            <a:r>
              <a:rPr lang="en-US" dirty="0" smtClean="0"/>
              <a:t/>
            </a:r>
            <a:br>
              <a:rPr lang="en-US" dirty="0" smtClean="0"/>
            </a:br>
            <a:r>
              <a:rPr lang="en-US" dirty="0" smtClean="0"/>
              <a:t>1.1 The theological problem:</a:t>
            </a:r>
            <a:br>
              <a:rPr lang="en-US" dirty="0" smtClean="0"/>
            </a:br>
            <a:r>
              <a:rPr lang="en-US" dirty="0" smtClean="0"/>
              <a:t>the God who justifies the ungodly</a:t>
            </a:r>
            <a:endParaRPr lang="en-US" dirty="0"/>
          </a:p>
        </p:txBody>
      </p:sp>
      <p:sp>
        <p:nvSpPr>
          <p:cNvPr id="3" name="Content Placeholder 2"/>
          <p:cNvSpPr>
            <a:spLocks noGrp="1"/>
          </p:cNvSpPr>
          <p:nvPr>
            <p:ph idx="1"/>
          </p:nvPr>
        </p:nvSpPr>
        <p:spPr>
          <a:xfrm>
            <a:off x="1120000" y="2400298"/>
            <a:ext cx="10233800" cy="4457701"/>
          </a:xfrm>
        </p:spPr>
        <p:txBody>
          <a:bodyPr>
            <a:normAutofit/>
          </a:bodyPr>
          <a:lstStyle/>
          <a:p>
            <a:pPr marL="0" indent="0">
              <a:buNone/>
            </a:pPr>
            <a:r>
              <a:rPr lang="en-AU" sz="2800" dirty="0"/>
              <a:t>You shall keep away from every unjust (</a:t>
            </a:r>
            <a:r>
              <a:rPr lang="en-US" sz="2800" dirty="0" err="1">
                <a:latin typeface="SBL Greek" charset="0"/>
                <a:ea typeface="SBL Greek" charset="0"/>
                <a:cs typeface="SBL Greek" charset="0"/>
              </a:rPr>
              <a:t>ἀδίκος</a:t>
            </a:r>
            <a:r>
              <a:rPr lang="en-AU" sz="2800" dirty="0"/>
              <a:t>) utterance. You shall not kill an innocent or righteous (</a:t>
            </a:r>
            <a:r>
              <a:rPr lang="en-US" sz="2800" dirty="0" err="1">
                <a:latin typeface="SBL Greek" charset="0"/>
                <a:ea typeface="SBL Greek" charset="0"/>
                <a:cs typeface="SBL Greek" charset="0"/>
              </a:rPr>
              <a:t>δίκ</a:t>
            </a:r>
            <a:r>
              <a:rPr lang="en-US" sz="2800" dirty="0">
                <a:latin typeface="SBL Greek" charset="0"/>
                <a:ea typeface="SBL Greek" charset="0"/>
                <a:cs typeface="SBL Greek" charset="0"/>
              </a:rPr>
              <a:t>α</a:t>
            </a:r>
            <a:r>
              <a:rPr lang="en-US" sz="2800" dirty="0" err="1">
                <a:latin typeface="SBL Greek" charset="0"/>
                <a:ea typeface="SBL Greek" charset="0"/>
                <a:cs typeface="SBL Greek" charset="0"/>
              </a:rPr>
              <a:t>ιος</a:t>
            </a:r>
            <a:r>
              <a:rPr lang="en-AU" sz="2800" dirty="0"/>
              <a:t>) person, and you shall not justify (</a:t>
            </a:r>
            <a:r>
              <a:rPr lang="en-US" sz="2800" dirty="0" err="1">
                <a:latin typeface="SBL Greek" charset="0"/>
                <a:ea typeface="SBL Greek" charset="0"/>
                <a:cs typeface="SBL Greek" charset="0"/>
              </a:rPr>
              <a:t>δικ</a:t>
            </a:r>
            <a:r>
              <a:rPr lang="en-US" sz="2800" dirty="0">
                <a:latin typeface="SBL Greek" charset="0"/>
                <a:ea typeface="SBL Greek" charset="0"/>
                <a:cs typeface="SBL Greek" charset="0"/>
              </a:rPr>
              <a:t>α</a:t>
            </a:r>
            <a:r>
              <a:rPr lang="en-US" sz="2800" dirty="0" err="1">
                <a:latin typeface="SBL Greek" charset="0"/>
                <a:ea typeface="SBL Greek" charset="0"/>
                <a:cs typeface="SBL Greek" charset="0"/>
              </a:rPr>
              <a:t>ιόω</a:t>
            </a:r>
            <a:r>
              <a:rPr lang="en-AU" sz="2800" dirty="0"/>
              <a:t>) the ungodly (</a:t>
            </a:r>
            <a:r>
              <a:rPr lang="en-US" sz="2800" dirty="0" err="1">
                <a:latin typeface="SBL Greek" charset="0"/>
                <a:ea typeface="SBL Greek" charset="0"/>
                <a:cs typeface="SBL Greek" charset="0"/>
              </a:rPr>
              <a:t>ἀσε</a:t>
            </a:r>
            <a:r>
              <a:rPr lang="en-US" sz="2800" dirty="0">
                <a:latin typeface="SBL Greek" charset="0"/>
                <a:ea typeface="SBL Greek" charset="0"/>
                <a:cs typeface="SBL Greek" charset="0"/>
              </a:rPr>
              <a:t>β</a:t>
            </a:r>
            <a:r>
              <a:rPr lang="en-US" sz="2800" dirty="0" err="1">
                <a:latin typeface="SBL Greek" charset="0"/>
                <a:ea typeface="SBL Greek" charset="0"/>
                <a:cs typeface="SBL Greek" charset="0"/>
              </a:rPr>
              <a:t>ής</a:t>
            </a:r>
            <a:r>
              <a:rPr lang="en-AU" sz="2800" dirty="0"/>
              <a:t>) for the sake of a gift.</a:t>
            </a:r>
          </a:p>
          <a:p>
            <a:pPr marL="0" indent="0" algn="r">
              <a:buNone/>
            </a:pPr>
            <a:r>
              <a:rPr lang="en-AU" sz="2800" dirty="0" err="1"/>
              <a:t>Exod</a:t>
            </a:r>
            <a:r>
              <a:rPr lang="en-AU" sz="2800" dirty="0"/>
              <a:t> 23:7 LXX</a:t>
            </a:r>
            <a:endParaRPr lang="en-GB" sz="2800" dirty="0"/>
          </a:p>
          <a:p>
            <a:pPr marL="0" indent="0">
              <a:buNone/>
            </a:pPr>
            <a:endParaRPr lang="en-AU" sz="2800" dirty="0" smtClean="0"/>
          </a:p>
          <a:p>
            <a:pPr marL="0" indent="0">
              <a:buNone/>
            </a:pPr>
            <a:r>
              <a:rPr lang="en-AU" sz="2800" dirty="0" smtClean="0"/>
              <a:t>If </a:t>
            </a:r>
            <a:r>
              <a:rPr lang="en-AU" sz="2800" dirty="0"/>
              <a:t>a dispute arises between people, and they enter into litigation, and [the judges] judge and justify (</a:t>
            </a:r>
            <a:r>
              <a:rPr lang="en-US" sz="2800" dirty="0" err="1">
                <a:latin typeface="SBL Greek" charset="0"/>
                <a:ea typeface="SBL Greek" charset="0"/>
                <a:cs typeface="SBL Greek" charset="0"/>
              </a:rPr>
              <a:t>δικ</a:t>
            </a:r>
            <a:r>
              <a:rPr lang="en-US" sz="2800" dirty="0">
                <a:latin typeface="SBL Greek" charset="0"/>
                <a:ea typeface="SBL Greek" charset="0"/>
                <a:cs typeface="SBL Greek" charset="0"/>
              </a:rPr>
              <a:t>α</a:t>
            </a:r>
            <a:r>
              <a:rPr lang="en-US" sz="2800" dirty="0" err="1">
                <a:latin typeface="SBL Greek" charset="0"/>
                <a:ea typeface="SBL Greek" charset="0"/>
                <a:cs typeface="SBL Greek" charset="0"/>
              </a:rPr>
              <a:t>ιόω</a:t>
            </a:r>
            <a:r>
              <a:rPr lang="en-AU" sz="2800" dirty="0"/>
              <a:t>) the righteous (</a:t>
            </a:r>
            <a:r>
              <a:rPr lang="en-US" sz="2800" dirty="0" err="1">
                <a:latin typeface="SBL Greek" charset="0"/>
                <a:ea typeface="SBL Greek" charset="0"/>
                <a:cs typeface="SBL Greek" charset="0"/>
              </a:rPr>
              <a:t>δίκ</a:t>
            </a:r>
            <a:r>
              <a:rPr lang="en-US" sz="2800" dirty="0">
                <a:latin typeface="SBL Greek" charset="0"/>
                <a:ea typeface="SBL Greek" charset="0"/>
                <a:cs typeface="SBL Greek" charset="0"/>
              </a:rPr>
              <a:t>α</a:t>
            </a:r>
            <a:r>
              <a:rPr lang="en-US" sz="2800" dirty="0" err="1">
                <a:latin typeface="SBL Greek" charset="0"/>
                <a:ea typeface="SBL Greek" charset="0"/>
                <a:cs typeface="SBL Greek" charset="0"/>
              </a:rPr>
              <a:t>ιος</a:t>
            </a:r>
            <a:r>
              <a:rPr lang="en-AU" sz="2800" dirty="0"/>
              <a:t>) and condemn the ungodly (</a:t>
            </a:r>
            <a:r>
              <a:rPr lang="en-US" sz="2800" dirty="0" err="1">
                <a:latin typeface="SBL Greek" charset="0"/>
                <a:ea typeface="SBL Greek" charset="0"/>
                <a:cs typeface="SBL Greek" charset="0"/>
              </a:rPr>
              <a:t>ἀσε</a:t>
            </a:r>
            <a:r>
              <a:rPr lang="en-US" sz="2800" dirty="0">
                <a:latin typeface="SBL Greek" charset="0"/>
                <a:ea typeface="SBL Greek" charset="0"/>
                <a:cs typeface="SBL Greek" charset="0"/>
              </a:rPr>
              <a:t>β</a:t>
            </a:r>
            <a:r>
              <a:rPr lang="en-US" sz="2800" dirty="0" err="1">
                <a:latin typeface="SBL Greek" charset="0"/>
                <a:ea typeface="SBL Greek" charset="0"/>
                <a:cs typeface="SBL Greek" charset="0"/>
              </a:rPr>
              <a:t>ής</a:t>
            </a:r>
            <a:r>
              <a:rPr lang="en-AU" sz="2800" dirty="0"/>
              <a:t>) [ . . . ]</a:t>
            </a:r>
          </a:p>
          <a:p>
            <a:pPr marL="0" indent="0" algn="r">
              <a:buNone/>
            </a:pPr>
            <a:r>
              <a:rPr lang="en-AU" sz="2800" dirty="0" err="1"/>
              <a:t>Deut</a:t>
            </a:r>
            <a:r>
              <a:rPr lang="en-AU" sz="2800" dirty="0"/>
              <a:t> 25:1 LXX</a:t>
            </a:r>
            <a:endParaRPr lang="en-GB" sz="2800" dirty="0"/>
          </a:p>
          <a:p>
            <a:pPr marL="0" indent="0">
              <a:buNone/>
            </a:pPr>
            <a:endParaRPr lang="en-US" sz="2800" dirty="0"/>
          </a:p>
        </p:txBody>
      </p:sp>
    </p:spTree>
    <p:extLst>
      <p:ext uri="{BB962C8B-B14F-4D97-AF65-F5344CB8AC3E}">
        <p14:creationId xmlns:p14="http://schemas.microsoft.com/office/powerpoint/2010/main" val="978235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fontScale="90000"/>
          </a:bodyPr>
          <a:lstStyle/>
          <a:p>
            <a:pPr marL="712788" indent="-712788"/>
            <a:r>
              <a:rPr lang="en-US" sz="3600" dirty="0">
                <a:solidFill>
                  <a:schemeClr val="tx2"/>
                </a:solidFill>
              </a:rPr>
              <a:t>1. Surprised by Justification</a:t>
            </a:r>
            <a:r>
              <a:rPr lang="en-US" dirty="0" smtClean="0"/>
              <a:t/>
            </a:r>
            <a:br>
              <a:rPr lang="en-US" dirty="0" smtClean="0"/>
            </a:br>
            <a:r>
              <a:rPr lang="en-US" dirty="0" smtClean="0"/>
              <a:t>1.2 </a:t>
            </a:r>
            <a:r>
              <a:rPr lang="en-AU" dirty="0"/>
              <a:t>The Reformers’ </a:t>
            </a:r>
            <a:r>
              <a:rPr lang="en-AU" dirty="0" smtClean="0"/>
              <a:t>answer:</a:t>
            </a:r>
            <a:br>
              <a:rPr lang="en-AU" dirty="0" smtClean="0"/>
            </a:br>
            <a:r>
              <a:rPr lang="en-AU" dirty="0" smtClean="0"/>
              <a:t>The </a:t>
            </a:r>
            <a:r>
              <a:rPr lang="en-AU" dirty="0"/>
              <a:t>imputation of righteousness through union with Christ</a:t>
            </a:r>
            <a:r>
              <a:rPr lang="en-GB" dirty="0"/>
              <a:t> </a:t>
            </a:r>
            <a:endParaRPr lang="en-US" dirty="0"/>
          </a:p>
        </p:txBody>
      </p:sp>
      <p:sp>
        <p:nvSpPr>
          <p:cNvPr id="4" name="Content Placeholder 3"/>
          <p:cNvSpPr>
            <a:spLocks noGrp="1"/>
          </p:cNvSpPr>
          <p:nvPr>
            <p:ph idx="1"/>
          </p:nvPr>
        </p:nvSpPr>
        <p:spPr>
          <a:xfrm>
            <a:off x="1120000" y="3086099"/>
            <a:ext cx="10233800" cy="3090863"/>
          </a:xfrm>
        </p:spPr>
        <p:txBody>
          <a:bodyPr/>
          <a:lstStyle/>
          <a:p>
            <a:endParaRPr lang="en-US"/>
          </a:p>
        </p:txBody>
      </p:sp>
    </p:spTree>
    <p:extLst>
      <p:ext uri="{BB962C8B-B14F-4D97-AF65-F5344CB8AC3E}">
        <p14:creationId xmlns:p14="http://schemas.microsoft.com/office/powerpoint/2010/main" val="17515824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54532" y="4464028"/>
            <a:ext cx="9144000" cy="1879622"/>
          </a:xfrm>
        </p:spPr>
        <p:txBody>
          <a:bodyPr>
            <a:normAutofit/>
          </a:bodyPr>
          <a:lstStyle/>
          <a:p>
            <a:pPr marL="669925" indent="-669925"/>
            <a:r>
              <a:rPr lang="en-US" sz="6000" dirty="0" smtClean="0"/>
              <a:t>2. Justification and Union with Christ</a:t>
            </a:r>
            <a:br>
              <a:rPr lang="en-US" sz="6000" dirty="0" smtClean="0"/>
            </a:br>
            <a:r>
              <a:rPr lang="en-US" sz="6000" dirty="0" smtClean="0"/>
              <a:t>in modern Pauline scholarship</a:t>
            </a:r>
            <a:endParaRPr lang="en-US" sz="6000"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45615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fontScale="90000"/>
          </a:bodyPr>
          <a:lstStyle/>
          <a:p>
            <a:pPr marL="712788" indent="-712788"/>
            <a:r>
              <a:rPr lang="en-US" sz="3600" dirty="0" smtClean="0">
                <a:solidFill>
                  <a:schemeClr val="tx2"/>
                </a:solidFill>
              </a:rPr>
              <a:t>2. Modern Pauline Scholarship</a:t>
            </a:r>
            <a:r>
              <a:rPr lang="en-US" dirty="0" smtClean="0"/>
              <a:t/>
            </a:r>
            <a:br>
              <a:rPr lang="en-US" dirty="0" smtClean="0"/>
            </a:br>
            <a:r>
              <a:rPr lang="en-US" dirty="0" smtClean="0"/>
              <a:t>2.1 </a:t>
            </a:r>
            <a:r>
              <a:rPr lang="en-AU" dirty="0"/>
              <a:t>The salvation-historical impulse: </a:t>
            </a:r>
            <a:r>
              <a:rPr lang="en-AU" sz="4400" dirty="0"/>
              <a:t>defuse the problem by redefining the words</a:t>
            </a:r>
            <a:r>
              <a:rPr lang="en-GB" sz="4400" dirty="0"/>
              <a:t> </a:t>
            </a:r>
            <a:r>
              <a:rPr lang="en-GB" sz="4400" dirty="0" smtClean="0"/>
              <a:t> </a:t>
            </a:r>
            <a:endParaRPr lang="en-US" dirty="0"/>
          </a:p>
        </p:txBody>
      </p:sp>
    </p:spTree>
    <p:extLst>
      <p:ext uri="{BB962C8B-B14F-4D97-AF65-F5344CB8AC3E}">
        <p14:creationId xmlns:p14="http://schemas.microsoft.com/office/powerpoint/2010/main" val="973405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fontScale="90000"/>
          </a:bodyPr>
          <a:lstStyle/>
          <a:p>
            <a:pPr marL="712788" indent="-712788"/>
            <a:r>
              <a:rPr lang="en-US" sz="3600" dirty="0" smtClean="0">
                <a:solidFill>
                  <a:schemeClr val="tx2"/>
                </a:solidFill>
              </a:rPr>
              <a:t>2. Modern Pauline Scholarship</a:t>
            </a:r>
            <a:r>
              <a:rPr lang="en-US" dirty="0" smtClean="0"/>
              <a:t/>
            </a:r>
            <a:br>
              <a:rPr lang="en-US" dirty="0" smtClean="0"/>
            </a:br>
            <a:r>
              <a:rPr lang="en-US" dirty="0" smtClean="0"/>
              <a:t>2.1 </a:t>
            </a:r>
            <a:r>
              <a:rPr lang="en-AU" dirty="0"/>
              <a:t>The salvation-historical impulse: </a:t>
            </a:r>
            <a:r>
              <a:rPr lang="en-AU" sz="4400" dirty="0"/>
              <a:t>defuse the problem by redefining the words</a:t>
            </a:r>
            <a:r>
              <a:rPr lang="en-GB" sz="4400" dirty="0"/>
              <a:t> </a:t>
            </a:r>
            <a:r>
              <a:rPr lang="en-GB" sz="4400" dirty="0" smtClean="0"/>
              <a:t> </a:t>
            </a:r>
            <a:endParaRPr lang="en-US" dirty="0"/>
          </a:p>
        </p:txBody>
      </p:sp>
      <p:sp>
        <p:nvSpPr>
          <p:cNvPr id="4" name="Content Placeholder 3"/>
          <p:cNvSpPr>
            <a:spLocks noGrp="1"/>
          </p:cNvSpPr>
          <p:nvPr>
            <p:ph idx="1"/>
          </p:nvPr>
        </p:nvSpPr>
        <p:spPr>
          <a:xfrm>
            <a:off x="1120000" y="2428875"/>
            <a:ext cx="10233800" cy="4300538"/>
          </a:xfrm>
        </p:spPr>
        <p:txBody>
          <a:bodyPr>
            <a:normAutofit fontScale="92500" lnSpcReduction="20000"/>
          </a:bodyPr>
          <a:lstStyle/>
          <a:p>
            <a:pPr marL="0" indent="0">
              <a:buNone/>
            </a:pPr>
            <a:r>
              <a:rPr lang="en-GB" dirty="0"/>
              <a:t>“Righteousness”, within the </a:t>
            </a:r>
            <a:r>
              <a:rPr lang="en-GB" dirty="0" err="1"/>
              <a:t>lawcourt</a:t>
            </a:r>
            <a:r>
              <a:rPr lang="en-GB" dirty="0"/>
              <a:t> setting—and this is something that no good Lutheran or Reformed theologian ought ever to object to—denotes </a:t>
            </a:r>
            <a:r>
              <a:rPr lang="en-GB" i="1" dirty="0"/>
              <a:t>the status that someone has when the court has found in their favour</a:t>
            </a:r>
            <a:r>
              <a:rPr lang="en-GB" dirty="0"/>
              <a:t>. Notice, it does </a:t>
            </a:r>
            <a:r>
              <a:rPr lang="en-GB" i="1" dirty="0"/>
              <a:t>not</a:t>
            </a:r>
            <a:r>
              <a:rPr lang="en-GB" dirty="0"/>
              <a:t> denote, within that all-important </a:t>
            </a:r>
            <a:r>
              <a:rPr lang="en-GB" dirty="0" err="1"/>
              <a:t>lawcourt</a:t>
            </a:r>
            <a:r>
              <a:rPr lang="en-GB" dirty="0"/>
              <a:t> context, “the moral character they are then assumed to have”, or “the moral behaviour they have demonstrated which has earned them the verdict.” [ . . . I]t is possible for the judge to make a mistake, and to “justify”—that is, to find in favour of—a person who is of thoroughly bad character and who did in fact commit the crimes of which he or she had been charged. If that happens, it is still the case that the person concerned, once the verdict has been announced, is “righteous”, that is, “acquitted”, “cleared”, “vindicated”, “justified</a:t>
            </a:r>
            <a:r>
              <a:rPr lang="en-GB" dirty="0" smtClean="0"/>
              <a:t>”.</a:t>
            </a:r>
          </a:p>
          <a:p>
            <a:pPr marL="0" indent="0" algn="r">
              <a:buNone/>
            </a:pPr>
            <a:r>
              <a:rPr lang="en-GB" dirty="0" smtClean="0"/>
              <a:t>Tom Wright, </a:t>
            </a:r>
            <a:r>
              <a:rPr lang="en-GB" i="1" dirty="0" smtClean="0"/>
              <a:t>Justification</a:t>
            </a:r>
            <a:r>
              <a:rPr lang="en-GB" dirty="0" smtClean="0"/>
              <a:t>, 69–70</a:t>
            </a:r>
            <a:endParaRPr lang="en-US" dirty="0"/>
          </a:p>
        </p:txBody>
      </p:sp>
    </p:spTree>
    <p:extLst>
      <p:ext uri="{BB962C8B-B14F-4D97-AF65-F5344CB8AC3E}">
        <p14:creationId xmlns:p14="http://schemas.microsoft.com/office/powerpoint/2010/main" val="108888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fontScale="90000"/>
          </a:bodyPr>
          <a:lstStyle/>
          <a:p>
            <a:pPr marL="712788" indent="-712788"/>
            <a:r>
              <a:rPr lang="en-US" sz="3600" dirty="0" smtClean="0">
                <a:solidFill>
                  <a:schemeClr val="tx2"/>
                </a:solidFill>
              </a:rPr>
              <a:t>2. Modern Pauline Scholarship</a:t>
            </a:r>
            <a:r>
              <a:rPr lang="en-US" dirty="0" smtClean="0"/>
              <a:t/>
            </a:r>
            <a:br>
              <a:rPr lang="en-US" dirty="0" smtClean="0"/>
            </a:br>
            <a:r>
              <a:rPr lang="en-US" dirty="0" smtClean="0"/>
              <a:t>2.2 </a:t>
            </a:r>
            <a:r>
              <a:rPr lang="en-AU" dirty="0"/>
              <a:t>The </a:t>
            </a:r>
            <a:r>
              <a:rPr lang="en-AU" dirty="0" smtClean="0"/>
              <a:t>apocalyptic impulse:</a:t>
            </a:r>
            <a:br>
              <a:rPr lang="en-AU" dirty="0" smtClean="0"/>
            </a:br>
            <a:r>
              <a:rPr lang="en-AU" sz="4400" dirty="0" smtClean="0"/>
              <a:t>explode the problem by redefining the norms</a:t>
            </a:r>
            <a:endParaRPr lang="en-US" dirty="0"/>
          </a:p>
        </p:txBody>
      </p:sp>
    </p:spTree>
    <p:extLst>
      <p:ext uri="{BB962C8B-B14F-4D97-AF65-F5344CB8AC3E}">
        <p14:creationId xmlns:p14="http://schemas.microsoft.com/office/powerpoint/2010/main" val="175836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fontScale="90000"/>
          </a:bodyPr>
          <a:lstStyle/>
          <a:p>
            <a:pPr marL="712788" indent="-712788"/>
            <a:r>
              <a:rPr lang="en-US" sz="3600" dirty="0" smtClean="0">
                <a:solidFill>
                  <a:schemeClr val="tx2"/>
                </a:solidFill>
              </a:rPr>
              <a:t>2. Modern Pauline Scholarship</a:t>
            </a:r>
            <a:r>
              <a:rPr lang="en-US" dirty="0" smtClean="0"/>
              <a:t/>
            </a:r>
            <a:br>
              <a:rPr lang="en-US" dirty="0" smtClean="0"/>
            </a:br>
            <a:r>
              <a:rPr lang="en-US" dirty="0" smtClean="0"/>
              <a:t>2.2 </a:t>
            </a:r>
            <a:r>
              <a:rPr lang="en-AU" dirty="0"/>
              <a:t>The </a:t>
            </a:r>
            <a:r>
              <a:rPr lang="en-AU" dirty="0" smtClean="0"/>
              <a:t>apocalyptic impulse:</a:t>
            </a:r>
            <a:br>
              <a:rPr lang="en-AU" dirty="0" smtClean="0"/>
            </a:br>
            <a:r>
              <a:rPr lang="en-AU" sz="4400" dirty="0" smtClean="0"/>
              <a:t>explode the problem by redefining the norms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a:t>The Christ-event has revolutionized the believers’ existence, recalculating their norms. If they think that “righteousness” is Torah-defined, or act as if it were, they are no longer true to the good news. The gift enacted in the death of Christ has fundamentally reshaped every system of values, and to </a:t>
            </a:r>
            <a:r>
              <a:rPr lang="en-AU" dirty="0" err="1"/>
              <a:t>reestablish</a:t>
            </a:r>
            <a:r>
              <a:rPr lang="en-AU" dirty="0"/>
              <a:t> the Torah as the ultimate norm would be to refuse God’s gift.</a:t>
            </a:r>
            <a:r>
              <a:rPr lang="en-GB" dirty="0"/>
              <a:t> </a:t>
            </a:r>
            <a:endParaRPr lang="en-GB" dirty="0" smtClean="0"/>
          </a:p>
          <a:p>
            <a:pPr marL="0" indent="0" algn="r">
              <a:buNone/>
            </a:pPr>
            <a:r>
              <a:rPr lang="en-GB" dirty="0" smtClean="0"/>
              <a:t>John Barclay, </a:t>
            </a:r>
            <a:r>
              <a:rPr lang="en-GB" i="1" dirty="0" smtClean="0"/>
              <a:t>Paul and the Gift</a:t>
            </a:r>
            <a:r>
              <a:rPr lang="en-GB" dirty="0" smtClean="0"/>
              <a:t>, 387</a:t>
            </a:r>
            <a:endParaRPr lang="en-US" dirty="0"/>
          </a:p>
        </p:txBody>
      </p:sp>
    </p:spTree>
    <p:extLst>
      <p:ext uri="{BB962C8B-B14F-4D97-AF65-F5344CB8AC3E}">
        <p14:creationId xmlns:p14="http://schemas.microsoft.com/office/powerpoint/2010/main" val="624108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fontScale="90000"/>
          </a:bodyPr>
          <a:lstStyle/>
          <a:p>
            <a:pPr marL="712788" indent="-712788"/>
            <a:r>
              <a:rPr lang="en-US" sz="3600" dirty="0" smtClean="0">
                <a:solidFill>
                  <a:schemeClr val="tx2"/>
                </a:solidFill>
              </a:rPr>
              <a:t>2. Modern Pauline Scholarship</a:t>
            </a:r>
            <a:r>
              <a:rPr lang="en-US" dirty="0" smtClean="0"/>
              <a:t/>
            </a:r>
            <a:br>
              <a:rPr lang="en-US" dirty="0" smtClean="0"/>
            </a:br>
            <a:r>
              <a:rPr lang="en-US" dirty="0" smtClean="0"/>
              <a:t>2.2 </a:t>
            </a:r>
            <a:r>
              <a:rPr lang="en-AU" dirty="0"/>
              <a:t>The </a:t>
            </a:r>
            <a:r>
              <a:rPr lang="en-AU" dirty="0" smtClean="0"/>
              <a:t>apocalyptic impulse:</a:t>
            </a:r>
            <a:br>
              <a:rPr lang="en-AU" dirty="0" smtClean="0"/>
            </a:br>
            <a:r>
              <a:rPr lang="en-AU" sz="4400" dirty="0" smtClean="0"/>
              <a:t>explode the problem by redefining the norms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a:t>We do not have to imagine here a “transfer” of “the righteousness of Christ,” effected through a believer’s union with Christ. It is enough to say that God recognizes as “righteous” those who indicate, by faith in Christ, that the Christ-event has become the ground of their being</a:t>
            </a:r>
            <a:r>
              <a:rPr lang="en-AU" dirty="0" smtClean="0"/>
              <a:t>.</a:t>
            </a:r>
            <a:r>
              <a:rPr lang="en-GB" dirty="0" smtClean="0"/>
              <a:t> </a:t>
            </a:r>
          </a:p>
          <a:p>
            <a:pPr marL="0" indent="0" algn="r">
              <a:buNone/>
            </a:pPr>
            <a:r>
              <a:rPr lang="en-GB" dirty="0" smtClean="0"/>
              <a:t>John Barclay, </a:t>
            </a:r>
            <a:r>
              <a:rPr lang="en-GB" i="1" dirty="0" smtClean="0"/>
              <a:t>Paul and the Gift</a:t>
            </a:r>
            <a:r>
              <a:rPr lang="en-GB" dirty="0" smtClean="0"/>
              <a:t>, 379</a:t>
            </a:r>
            <a:endParaRPr lang="en-US" dirty="0"/>
          </a:p>
        </p:txBody>
      </p:sp>
    </p:spTree>
    <p:extLst>
      <p:ext uri="{BB962C8B-B14F-4D97-AF65-F5344CB8AC3E}">
        <p14:creationId xmlns:p14="http://schemas.microsoft.com/office/powerpoint/2010/main" val="454159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54532" y="4464028"/>
            <a:ext cx="9144000" cy="1879622"/>
          </a:xfrm>
        </p:spPr>
        <p:txBody>
          <a:bodyPr>
            <a:normAutofit/>
          </a:bodyPr>
          <a:lstStyle/>
          <a:p>
            <a:pPr marL="669925" indent="-669925"/>
            <a:r>
              <a:rPr lang="en-US" sz="6000" dirty="0" smtClean="0"/>
              <a:t>3. Listening again to the Reformers</a:t>
            </a:r>
            <a:endParaRPr lang="en-US" sz="6000"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990989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3.1 </a:t>
            </a:r>
            <a:r>
              <a:rPr lang="en-AU" dirty="0" smtClean="0"/>
              <a:t>Luther on Galatians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a:t>Here it is to be noted that these three things are joined together: faith, Christ, and acceptance or imputation. Faith takes hold of Christ and has him present, enclosing him as the ring encloses the gem. And whoever is found having this faith in the Christ who is grasped in the heart, him God accounts as righteous. This is the means and the merit by which we obtain the forgiveness of sins and righteousness. [ . . . ] God accepts you or accounts you righteous only on account of Christ, in whom you </a:t>
            </a:r>
            <a:r>
              <a:rPr lang="en-AU" dirty="0" smtClean="0"/>
              <a:t>believe.</a:t>
            </a:r>
            <a:endParaRPr lang="en-GB" dirty="0" smtClean="0"/>
          </a:p>
          <a:p>
            <a:pPr marL="0" indent="0" algn="r">
              <a:buNone/>
            </a:pPr>
            <a:r>
              <a:rPr lang="en-GB" dirty="0" smtClean="0"/>
              <a:t>Luther on Galatians 2:16</a:t>
            </a:r>
            <a:endParaRPr lang="en-US" dirty="0"/>
          </a:p>
        </p:txBody>
      </p:sp>
    </p:spTree>
    <p:extLst>
      <p:ext uri="{BB962C8B-B14F-4D97-AF65-F5344CB8AC3E}">
        <p14:creationId xmlns:p14="http://schemas.microsoft.com/office/powerpoint/2010/main" val="2059928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3.1 </a:t>
            </a:r>
            <a:r>
              <a:rPr lang="en-AU" dirty="0" smtClean="0"/>
              <a:t>Luther on Galatians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a:t>But he who believes in Christ and by the spirit of faith has become one with Him not only renders satisfaction now to all but also brings it about that they owe everything to him, since he has all things in common with Christ. His sins are no longer his; they are Christ’s. [ . . . ] Again, Christ’s righteousness now belongs not only to Christ; it belongs to His Christian.</a:t>
            </a:r>
            <a:r>
              <a:rPr lang="en-GB" dirty="0"/>
              <a:t> </a:t>
            </a:r>
            <a:endParaRPr lang="en-GB" dirty="0" smtClean="0"/>
          </a:p>
          <a:p>
            <a:pPr marL="0" indent="0" algn="r">
              <a:buNone/>
            </a:pPr>
            <a:r>
              <a:rPr lang="en-GB" dirty="0" smtClean="0"/>
              <a:t>Luther on Galatians 2:21</a:t>
            </a:r>
            <a:endParaRPr lang="en-US" dirty="0"/>
          </a:p>
        </p:txBody>
      </p:sp>
    </p:spTree>
    <p:extLst>
      <p:ext uri="{BB962C8B-B14F-4D97-AF65-F5344CB8AC3E}">
        <p14:creationId xmlns:p14="http://schemas.microsoft.com/office/powerpoint/2010/main" val="293287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3.2 </a:t>
            </a:r>
            <a:r>
              <a:rPr lang="en-AU" dirty="0" smtClean="0"/>
              <a:t>Calvin’s </a:t>
            </a:r>
            <a:r>
              <a:rPr lang="en-AU" i="1" dirty="0" smtClean="0"/>
              <a:t>Institutes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a:t>First, we must understand that as long as Christ remains outside of us, and we are separated from him, all that he has suffered and done for the salvation of the human race remains useless and of no value for us [ . . . ] To sum up, the Holy Spirit is the bond by which Christ effectually unites us to himself</a:t>
            </a:r>
            <a:r>
              <a:rPr lang="en-AU" dirty="0" smtClean="0"/>
              <a:t>.</a:t>
            </a:r>
          </a:p>
          <a:p>
            <a:pPr marL="0" indent="0" algn="r">
              <a:buNone/>
            </a:pPr>
            <a:r>
              <a:rPr lang="en-AU" dirty="0" smtClean="0"/>
              <a:t>(Calvin, </a:t>
            </a:r>
            <a:r>
              <a:rPr lang="en-AU" i="1" dirty="0" smtClean="0"/>
              <a:t>Inst</a:t>
            </a:r>
            <a:r>
              <a:rPr lang="en-AU" i="1" dirty="0"/>
              <a:t>. </a:t>
            </a:r>
            <a:r>
              <a:rPr lang="en-AU" dirty="0"/>
              <a:t>3.1.1</a:t>
            </a:r>
            <a:r>
              <a:rPr lang="en-AU" dirty="0" smtClean="0"/>
              <a:t>)</a:t>
            </a:r>
            <a:endParaRPr lang="en-US" dirty="0"/>
          </a:p>
        </p:txBody>
      </p:sp>
    </p:spTree>
    <p:extLst>
      <p:ext uri="{BB962C8B-B14F-4D97-AF65-F5344CB8AC3E}">
        <p14:creationId xmlns:p14="http://schemas.microsoft.com/office/powerpoint/2010/main" val="108088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3.2 </a:t>
            </a:r>
            <a:r>
              <a:rPr lang="en-AU" dirty="0" smtClean="0"/>
              <a:t>Calvin’s </a:t>
            </a:r>
            <a:r>
              <a:rPr lang="en-AU" i="1" dirty="0" smtClean="0"/>
              <a:t>Institutes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smtClean="0"/>
              <a:t>But that we may not stumble on the very </a:t>
            </a:r>
            <a:r>
              <a:rPr lang="en-AU" dirty="0" err="1" smtClean="0"/>
              <a:t>threshhold</a:t>
            </a:r>
            <a:r>
              <a:rPr lang="en-AU" dirty="0" smtClean="0"/>
              <a:t> [ . . . ] first let us explain what these expressions mean [ . . . ]</a:t>
            </a:r>
          </a:p>
          <a:p>
            <a:pPr marL="0" indent="0">
              <a:buNone/>
            </a:pPr>
            <a:r>
              <a:rPr lang="en-AU" dirty="0" smtClean="0"/>
              <a:t>Therefore we explain justification simply as the acceptance </a:t>
            </a:r>
            <a:r>
              <a:rPr lang="en-AU" dirty="0"/>
              <a:t>with which God receives us into his </a:t>
            </a:r>
            <a:r>
              <a:rPr lang="en-AU" dirty="0" err="1"/>
              <a:t>favor</a:t>
            </a:r>
            <a:r>
              <a:rPr lang="en-AU" dirty="0"/>
              <a:t> as righteous men. And we say that it consists in the remission of sins and the imputation of Christ’s righteousness. </a:t>
            </a:r>
            <a:endParaRPr lang="en-AU" dirty="0" smtClean="0"/>
          </a:p>
          <a:p>
            <a:pPr marL="0" indent="0" algn="r">
              <a:buNone/>
            </a:pPr>
            <a:r>
              <a:rPr lang="en-AU" dirty="0" smtClean="0"/>
              <a:t>(Calvin, </a:t>
            </a:r>
            <a:r>
              <a:rPr lang="en-AU" i="1" dirty="0" smtClean="0"/>
              <a:t>Inst</a:t>
            </a:r>
            <a:r>
              <a:rPr lang="en-AU" i="1" dirty="0"/>
              <a:t>. </a:t>
            </a:r>
            <a:r>
              <a:rPr lang="en-AU" dirty="0" smtClean="0"/>
              <a:t>3.11.2)</a:t>
            </a:r>
            <a:endParaRPr lang="en-US" dirty="0"/>
          </a:p>
        </p:txBody>
      </p:sp>
    </p:spTree>
    <p:extLst>
      <p:ext uri="{BB962C8B-B14F-4D97-AF65-F5344CB8AC3E}">
        <p14:creationId xmlns:p14="http://schemas.microsoft.com/office/powerpoint/2010/main" val="1818790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3.2 </a:t>
            </a:r>
            <a:r>
              <a:rPr lang="en-AU" dirty="0" smtClean="0"/>
              <a:t>Calvin’s </a:t>
            </a:r>
            <a:r>
              <a:rPr lang="en-AU" i="1" dirty="0" smtClean="0"/>
              <a:t>Institutes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AU" dirty="0"/>
              <a:t>We do not, therefore, contemplate him outside ourselves from afar in order that his righteousness may be imputed to us but because we put on Christ and are engrafted into his body—in short, because he deigns to make us one with him. For this reason, we glory that we have fellowship of righteousness with him</a:t>
            </a:r>
            <a:r>
              <a:rPr lang="en-AU" dirty="0" smtClean="0"/>
              <a:t>.</a:t>
            </a:r>
          </a:p>
          <a:p>
            <a:pPr marL="0" indent="0" algn="r">
              <a:buNone/>
            </a:pPr>
            <a:r>
              <a:rPr lang="en-AU" dirty="0" smtClean="0"/>
              <a:t>(Calvin, </a:t>
            </a:r>
            <a:r>
              <a:rPr lang="en-AU" i="1" dirty="0" smtClean="0"/>
              <a:t>Inst</a:t>
            </a:r>
            <a:r>
              <a:rPr lang="en-AU" i="1" dirty="0"/>
              <a:t>. </a:t>
            </a:r>
            <a:r>
              <a:rPr lang="en-AU" dirty="0" smtClean="0"/>
              <a:t>3.11.10)</a:t>
            </a:r>
            <a:endParaRPr lang="en-US" dirty="0"/>
          </a:p>
        </p:txBody>
      </p:sp>
    </p:spTree>
    <p:extLst>
      <p:ext uri="{BB962C8B-B14F-4D97-AF65-F5344CB8AC3E}">
        <p14:creationId xmlns:p14="http://schemas.microsoft.com/office/powerpoint/2010/main" val="1235489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3.2 </a:t>
            </a:r>
            <a:r>
              <a:rPr lang="en-AU" dirty="0" smtClean="0"/>
              <a:t>Calvin’s </a:t>
            </a:r>
            <a:r>
              <a:rPr lang="en-AU" i="1" dirty="0" smtClean="0"/>
              <a:t>Institutes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pPr marL="0" indent="0">
              <a:buNone/>
            </a:pPr>
            <a:r>
              <a:rPr lang="en-GB" dirty="0"/>
              <a:t>[M]an is not righteous in himself but because the righteousness of Christ is communicated to him by imputation. [ . . . ] You see that our righteousness is not in us but in Christ, that we possess it only because we are partakers in Christ; indeed, with him we possess all its riches. [ . . . ] For in such a way dos the Lord Christ share his righteousness with us that, in some wonderful manner, he pours into us enough of his power to meet the judgment of God</a:t>
            </a:r>
            <a:r>
              <a:rPr lang="en-GB" dirty="0" smtClean="0"/>
              <a:t>.</a:t>
            </a:r>
            <a:endParaRPr lang="en-AU" dirty="0" smtClean="0"/>
          </a:p>
          <a:p>
            <a:pPr marL="0" indent="0" algn="r">
              <a:buNone/>
            </a:pPr>
            <a:r>
              <a:rPr lang="en-AU" dirty="0" smtClean="0"/>
              <a:t>(Calvin, </a:t>
            </a:r>
            <a:r>
              <a:rPr lang="en-AU" i="1" dirty="0" smtClean="0"/>
              <a:t>Inst</a:t>
            </a:r>
            <a:r>
              <a:rPr lang="en-AU" i="1" dirty="0"/>
              <a:t>. </a:t>
            </a:r>
            <a:r>
              <a:rPr lang="en-AU" dirty="0" smtClean="0"/>
              <a:t>3.11.23)</a:t>
            </a:r>
            <a:endParaRPr lang="en-US" dirty="0"/>
          </a:p>
        </p:txBody>
      </p:sp>
    </p:spTree>
    <p:extLst>
      <p:ext uri="{BB962C8B-B14F-4D97-AF65-F5344CB8AC3E}">
        <p14:creationId xmlns:p14="http://schemas.microsoft.com/office/powerpoint/2010/main" val="39708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Tree>
    <p:extLst>
      <p:ext uri="{BB962C8B-B14F-4D97-AF65-F5344CB8AC3E}">
        <p14:creationId xmlns:p14="http://schemas.microsoft.com/office/powerpoint/2010/main" val="1226610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1027113" indent="0">
              <a:buNone/>
            </a:pPr>
            <a:r>
              <a:rPr lang="en-AU" sz="3600" dirty="0" smtClean="0">
                <a:solidFill>
                  <a:schemeClr val="accent5"/>
                </a:solidFill>
              </a:rPr>
              <a:t>3.3.1 The stability of creational and legal norms</a:t>
            </a:r>
          </a:p>
          <a:p>
            <a:pPr marL="12700" indent="0">
              <a:buNone/>
            </a:pPr>
            <a:endParaRPr lang="en-AU" dirty="0" smtClean="0"/>
          </a:p>
          <a:p>
            <a:pPr marL="12700" indent="0">
              <a:buNone/>
            </a:pPr>
            <a:r>
              <a:rPr lang="en-AU" dirty="0" smtClean="0"/>
              <a:t>He </a:t>
            </a:r>
            <a:r>
              <a:rPr lang="en-AU" dirty="0"/>
              <a:t>[God] will render to each one according to his </a:t>
            </a:r>
            <a:r>
              <a:rPr lang="en-AU" dirty="0" smtClean="0"/>
              <a:t>works</a:t>
            </a:r>
          </a:p>
          <a:p>
            <a:pPr marL="12700" indent="0" algn="r">
              <a:buNone/>
            </a:pPr>
            <a:r>
              <a:rPr lang="en-AU" dirty="0" smtClean="0"/>
              <a:t>(Rom </a:t>
            </a:r>
            <a:r>
              <a:rPr lang="en-AU" dirty="0"/>
              <a:t>2:6 ESV)</a:t>
            </a:r>
          </a:p>
          <a:p>
            <a:pPr marL="12700" indent="0">
              <a:buNone/>
            </a:pPr>
            <a:r>
              <a:rPr lang="en-AU" dirty="0"/>
              <a:t>For it is not the hearers of the law who are righteous before God, but the doers of the law who will be justified</a:t>
            </a:r>
            <a:r>
              <a:rPr lang="en-AU" dirty="0" smtClean="0"/>
              <a:t>.</a:t>
            </a:r>
          </a:p>
          <a:p>
            <a:pPr marL="12700" indent="0" algn="r">
              <a:buNone/>
            </a:pPr>
            <a:r>
              <a:rPr lang="en-AU" dirty="0" smtClean="0"/>
              <a:t>(</a:t>
            </a:r>
            <a:r>
              <a:rPr lang="en-AU" dirty="0"/>
              <a:t>Rom 2:13 ESV)</a:t>
            </a:r>
          </a:p>
          <a:p>
            <a:pPr marL="1027113" indent="0">
              <a:buNone/>
            </a:pPr>
            <a:endParaRPr lang="en-AU" sz="3600" dirty="0" smtClean="0"/>
          </a:p>
          <a:p>
            <a:pPr marL="12700" indent="0">
              <a:buNone/>
            </a:pPr>
            <a:endParaRPr lang="en-AU" sz="3200" dirty="0" smtClean="0"/>
          </a:p>
        </p:txBody>
      </p:sp>
    </p:spTree>
    <p:extLst>
      <p:ext uri="{BB962C8B-B14F-4D97-AF65-F5344CB8AC3E}">
        <p14:creationId xmlns:p14="http://schemas.microsoft.com/office/powerpoint/2010/main" val="71394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1027113" indent="0">
              <a:buNone/>
            </a:pPr>
            <a:r>
              <a:rPr lang="en-AU" sz="3600" dirty="0" smtClean="0">
                <a:solidFill>
                  <a:schemeClr val="accent5"/>
                </a:solidFill>
              </a:rPr>
              <a:t>3.3.2 The centrality of the atonement</a:t>
            </a:r>
          </a:p>
          <a:p>
            <a:pPr marL="12700" indent="0">
              <a:buNone/>
            </a:pPr>
            <a:endParaRPr lang="en-AU" dirty="0" smtClean="0"/>
          </a:p>
          <a:p>
            <a:pPr marL="12700" indent="0">
              <a:buNone/>
            </a:pPr>
            <a:r>
              <a:rPr lang="en-AU" dirty="0"/>
              <a:t>for all have sinned and fall short of the glory of God, </a:t>
            </a:r>
            <a:r>
              <a:rPr lang="en-AU" dirty="0" smtClean="0"/>
              <a:t>and </a:t>
            </a:r>
            <a:r>
              <a:rPr lang="en-AU" dirty="0"/>
              <a:t>are justified by his grace as a gift, through the redemption that is in Christ Jesus, </a:t>
            </a:r>
            <a:r>
              <a:rPr lang="en-AU" dirty="0" smtClean="0"/>
              <a:t>whom </a:t>
            </a:r>
            <a:r>
              <a:rPr lang="en-AU" dirty="0"/>
              <a:t>God put forward as a propitiation by his blood, to be received by faith. This was to show God’s righteousness, because in his divine forbearance he had passed over former sins. </a:t>
            </a:r>
            <a:r>
              <a:rPr lang="en-AU" dirty="0" smtClean="0"/>
              <a:t>It </a:t>
            </a:r>
            <a:r>
              <a:rPr lang="en-AU" dirty="0"/>
              <a:t>was to show his righteousness at the present time, so that he might be just and the justifier of the one who has faith in Jesus</a:t>
            </a:r>
          </a:p>
          <a:p>
            <a:pPr marL="12700" indent="0" algn="r">
              <a:buNone/>
            </a:pPr>
            <a:r>
              <a:rPr lang="en-AU" dirty="0" smtClean="0"/>
              <a:t>(Rom 3:23–26 ESV)</a:t>
            </a:r>
          </a:p>
          <a:p>
            <a:pPr marL="1027113" indent="0">
              <a:buNone/>
            </a:pPr>
            <a:endParaRPr lang="en-AU" sz="3600" dirty="0" smtClean="0"/>
          </a:p>
          <a:p>
            <a:pPr marL="12700" indent="0">
              <a:buNone/>
            </a:pPr>
            <a:endParaRPr lang="en-AU" sz="3200" dirty="0" smtClean="0"/>
          </a:p>
        </p:txBody>
      </p:sp>
    </p:spTree>
    <p:extLst>
      <p:ext uri="{BB962C8B-B14F-4D97-AF65-F5344CB8AC3E}">
        <p14:creationId xmlns:p14="http://schemas.microsoft.com/office/powerpoint/2010/main" val="1800351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2011363" indent="-984250">
              <a:buNone/>
            </a:pPr>
            <a:r>
              <a:rPr lang="en-AU" sz="3600" dirty="0" smtClean="0">
                <a:solidFill>
                  <a:schemeClr val="accent5"/>
                </a:solidFill>
              </a:rPr>
              <a:t>3.3.3 The imputation of righteousness</a:t>
            </a:r>
            <a:br>
              <a:rPr lang="en-AU" sz="3600" dirty="0" smtClean="0">
                <a:solidFill>
                  <a:schemeClr val="accent5"/>
                </a:solidFill>
              </a:rPr>
            </a:br>
            <a:r>
              <a:rPr lang="en-AU" sz="3600" dirty="0" smtClean="0">
                <a:solidFill>
                  <a:schemeClr val="accent5"/>
                </a:solidFill>
              </a:rPr>
              <a:t>in the justification of the ungodly</a:t>
            </a:r>
          </a:p>
          <a:p>
            <a:pPr marL="12700" indent="0">
              <a:buNone/>
            </a:pPr>
            <a:endParaRPr lang="en-AU" dirty="0" smtClean="0"/>
          </a:p>
          <a:p>
            <a:pPr marL="12700" indent="0">
              <a:buNone/>
            </a:pPr>
            <a:r>
              <a:rPr lang="en-AU" dirty="0"/>
              <a:t>And to the one who does not work but believes in him who justifies the ungodly, his faith is counted as righteousness, just as David also speaks of the blessing of the one to whom God counts righteousness apart from </a:t>
            </a:r>
            <a:r>
              <a:rPr lang="en-AU" dirty="0" smtClean="0"/>
              <a:t>works</a:t>
            </a:r>
          </a:p>
          <a:p>
            <a:pPr marL="12700" indent="0" algn="r">
              <a:buNone/>
            </a:pPr>
            <a:r>
              <a:rPr lang="en-AU" dirty="0" smtClean="0"/>
              <a:t>(Rom </a:t>
            </a:r>
            <a:r>
              <a:rPr lang="en-AU" dirty="0"/>
              <a:t>4:5–6 ESV</a:t>
            </a:r>
            <a:r>
              <a:rPr lang="en-AU" dirty="0" smtClean="0"/>
              <a:t>)</a:t>
            </a:r>
            <a:endParaRPr lang="en-GB" dirty="0" smtClean="0"/>
          </a:p>
          <a:p>
            <a:pPr marL="1027113" indent="0">
              <a:buNone/>
            </a:pPr>
            <a:endParaRPr lang="en-AU" sz="3600" dirty="0" smtClean="0"/>
          </a:p>
          <a:p>
            <a:pPr marL="12700" indent="0">
              <a:buNone/>
            </a:pPr>
            <a:endParaRPr lang="en-AU" sz="3200" dirty="0" smtClean="0"/>
          </a:p>
        </p:txBody>
      </p:sp>
    </p:spTree>
    <p:extLst>
      <p:ext uri="{BB962C8B-B14F-4D97-AF65-F5344CB8AC3E}">
        <p14:creationId xmlns:p14="http://schemas.microsoft.com/office/powerpoint/2010/main" val="347883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2011363" indent="-984250">
              <a:buNone/>
            </a:pPr>
            <a:r>
              <a:rPr lang="en-AU" sz="3600" dirty="0">
                <a:solidFill>
                  <a:schemeClr val="accent5"/>
                </a:solidFill>
              </a:rPr>
              <a:t>3.3.4 Christ’s </a:t>
            </a:r>
            <a:r>
              <a:rPr lang="en-AU" sz="3600" dirty="0" smtClean="0">
                <a:solidFill>
                  <a:schemeClr val="accent5"/>
                </a:solidFill>
              </a:rPr>
              <a:t>obedience</a:t>
            </a:r>
            <a:br>
              <a:rPr lang="en-AU" sz="3600" dirty="0" smtClean="0">
                <a:solidFill>
                  <a:schemeClr val="accent5"/>
                </a:solidFill>
              </a:rPr>
            </a:br>
            <a:r>
              <a:rPr lang="en-AU" sz="3600" dirty="0" smtClean="0">
                <a:solidFill>
                  <a:schemeClr val="accent5"/>
                </a:solidFill>
              </a:rPr>
              <a:t>and </a:t>
            </a:r>
            <a:r>
              <a:rPr lang="en-AU" sz="3600" dirty="0">
                <a:solidFill>
                  <a:schemeClr val="accent5"/>
                </a:solidFill>
              </a:rPr>
              <a:t>the “gift of </a:t>
            </a:r>
            <a:r>
              <a:rPr lang="en-AU" sz="3600" dirty="0" smtClean="0">
                <a:solidFill>
                  <a:schemeClr val="accent5"/>
                </a:solidFill>
              </a:rPr>
              <a:t>righteousness”</a:t>
            </a:r>
            <a:endParaRPr lang="en-AU" dirty="0" smtClean="0"/>
          </a:p>
          <a:p>
            <a:pPr marL="12700" indent="0">
              <a:buNone/>
            </a:pPr>
            <a:r>
              <a:rPr lang="en-AU" dirty="0"/>
              <a:t>For if, because of one man’s trespass, death reigned through that one man, much more will those who receive the abundance of grace and the free gift of righteousness reign in life through the one man Jesus Christ.</a:t>
            </a:r>
          </a:p>
          <a:p>
            <a:pPr marL="12700" indent="0" algn="r">
              <a:buNone/>
            </a:pPr>
            <a:r>
              <a:rPr lang="en-AU" dirty="0" smtClean="0"/>
              <a:t>(Rom 5:17 </a:t>
            </a:r>
            <a:r>
              <a:rPr lang="en-AU" dirty="0"/>
              <a:t>ESV</a:t>
            </a:r>
            <a:r>
              <a:rPr lang="en-AU" dirty="0" smtClean="0"/>
              <a:t>)</a:t>
            </a:r>
            <a:endParaRPr lang="en-GB" dirty="0" smtClean="0"/>
          </a:p>
          <a:p>
            <a:pPr marL="1027113" indent="0">
              <a:buNone/>
            </a:pPr>
            <a:endParaRPr lang="en-AU" sz="3600" dirty="0" smtClean="0"/>
          </a:p>
          <a:p>
            <a:pPr marL="12700" indent="0">
              <a:buNone/>
            </a:pPr>
            <a:endParaRPr lang="en-AU" sz="3200" dirty="0" smtClean="0"/>
          </a:p>
        </p:txBody>
      </p:sp>
    </p:spTree>
    <p:extLst>
      <p:ext uri="{BB962C8B-B14F-4D97-AF65-F5344CB8AC3E}">
        <p14:creationId xmlns:p14="http://schemas.microsoft.com/office/powerpoint/2010/main" val="72925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2011363" indent="-984250">
              <a:buNone/>
            </a:pPr>
            <a:r>
              <a:rPr lang="en-AU" sz="3600" dirty="0">
                <a:solidFill>
                  <a:schemeClr val="accent5"/>
                </a:solidFill>
              </a:rPr>
              <a:t>3.3.4 Christ’s </a:t>
            </a:r>
            <a:r>
              <a:rPr lang="en-AU" sz="3600" dirty="0" smtClean="0">
                <a:solidFill>
                  <a:schemeClr val="accent5"/>
                </a:solidFill>
              </a:rPr>
              <a:t>obedience</a:t>
            </a:r>
            <a:br>
              <a:rPr lang="en-AU" sz="3600" dirty="0" smtClean="0">
                <a:solidFill>
                  <a:schemeClr val="accent5"/>
                </a:solidFill>
              </a:rPr>
            </a:br>
            <a:r>
              <a:rPr lang="en-AU" sz="3600" dirty="0" smtClean="0">
                <a:solidFill>
                  <a:schemeClr val="accent5"/>
                </a:solidFill>
              </a:rPr>
              <a:t>and </a:t>
            </a:r>
            <a:r>
              <a:rPr lang="en-AU" sz="3600" dirty="0">
                <a:solidFill>
                  <a:schemeClr val="accent5"/>
                </a:solidFill>
              </a:rPr>
              <a:t>the “gift of </a:t>
            </a:r>
            <a:r>
              <a:rPr lang="en-AU" sz="3600" dirty="0" smtClean="0">
                <a:solidFill>
                  <a:schemeClr val="accent5"/>
                </a:solidFill>
              </a:rPr>
              <a:t>righteousness”</a:t>
            </a:r>
            <a:endParaRPr lang="en-AU" dirty="0" smtClean="0"/>
          </a:p>
          <a:p>
            <a:pPr marL="12700" indent="0">
              <a:buNone/>
            </a:pPr>
            <a:r>
              <a:rPr lang="en-AU" dirty="0"/>
              <a:t>We are not accounted righteous because we have righteousness within us, but because we possess Christ Himself with all His blessings, given to us by the Father’s bounty. The gift of righteousness, therefore, does not signify a quality with which God endows us, for this is a misinterpretation, but is the free imputation of righteousness</a:t>
            </a:r>
            <a:r>
              <a:rPr lang="en-AU" dirty="0" smtClean="0"/>
              <a:t>.</a:t>
            </a:r>
            <a:endParaRPr lang="en-AU" dirty="0"/>
          </a:p>
          <a:p>
            <a:pPr marL="12700" indent="0" algn="r">
              <a:buNone/>
            </a:pPr>
            <a:r>
              <a:rPr lang="en-AU" dirty="0" smtClean="0"/>
              <a:t>(Calvin on Romans 5:17)</a:t>
            </a:r>
            <a:endParaRPr lang="en-GB" dirty="0" smtClean="0"/>
          </a:p>
          <a:p>
            <a:pPr marL="1027113" indent="0">
              <a:buNone/>
            </a:pPr>
            <a:endParaRPr lang="en-AU" sz="3600" dirty="0" smtClean="0"/>
          </a:p>
          <a:p>
            <a:pPr marL="12700" indent="0">
              <a:buNone/>
            </a:pPr>
            <a:endParaRPr lang="en-AU" sz="3200" dirty="0" smtClean="0"/>
          </a:p>
        </p:txBody>
      </p:sp>
    </p:spTree>
    <p:extLst>
      <p:ext uri="{BB962C8B-B14F-4D97-AF65-F5344CB8AC3E}">
        <p14:creationId xmlns:p14="http://schemas.microsoft.com/office/powerpoint/2010/main" val="1237938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2011363" indent="-984250">
              <a:buNone/>
            </a:pPr>
            <a:r>
              <a:rPr lang="en-AU" sz="3600" dirty="0">
                <a:solidFill>
                  <a:schemeClr val="accent5"/>
                </a:solidFill>
              </a:rPr>
              <a:t>3.3.4 Christ’s </a:t>
            </a:r>
            <a:r>
              <a:rPr lang="en-AU" sz="3600" dirty="0" smtClean="0">
                <a:solidFill>
                  <a:schemeClr val="accent5"/>
                </a:solidFill>
              </a:rPr>
              <a:t>obedience</a:t>
            </a:r>
            <a:br>
              <a:rPr lang="en-AU" sz="3600" dirty="0" smtClean="0">
                <a:solidFill>
                  <a:schemeClr val="accent5"/>
                </a:solidFill>
              </a:rPr>
            </a:br>
            <a:r>
              <a:rPr lang="en-AU" sz="3600" dirty="0" smtClean="0">
                <a:solidFill>
                  <a:schemeClr val="accent5"/>
                </a:solidFill>
              </a:rPr>
              <a:t>and </a:t>
            </a:r>
            <a:r>
              <a:rPr lang="en-AU" sz="3600" dirty="0">
                <a:solidFill>
                  <a:schemeClr val="accent5"/>
                </a:solidFill>
              </a:rPr>
              <a:t>the “gift of </a:t>
            </a:r>
            <a:r>
              <a:rPr lang="en-AU" sz="3600" dirty="0" smtClean="0">
                <a:solidFill>
                  <a:schemeClr val="accent5"/>
                </a:solidFill>
              </a:rPr>
              <a:t>righteousness”</a:t>
            </a:r>
            <a:endParaRPr lang="en-AU" dirty="0" smtClean="0"/>
          </a:p>
          <a:p>
            <a:pPr marL="12700" indent="0">
              <a:buNone/>
            </a:pPr>
            <a:r>
              <a:rPr lang="en-AU" dirty="0" smtClean="0"/>
              <a:t>For </a:t>
            </a:r>
            <a:r>
              <a:rPr lang="en-AU" dirty="0"/>
              <a:t>as by the one man’s </a:t>
            </a:r>
            <a:r>
              <a:rPr lang="en-AU" dirty="0" smtClean="0"/>
              <a:t>disobedience </a:t>
            </a:r>
            <a:r>
              <a:rPr lang="en-AU" dirty="0"/>
              <a:t>the many were made sinners, so by the one man’s </a:t>
            </a:r>
            <a:r>
              <a:rPr lang="en-AU" dirty="0" smtClean="0"/>
              <a:t>obedience </a:t>
            </a:r>
            <a:r>
              <a:rPr lang="en-AU" dirty="0"/>
              <a:t>the many will be </a:t>
            </a:r>
            <a:r>
              <a:rPr lang="en-AU" dirty="0" smtClean="0"/>
              <a:t>established to be righteous (</a:t>
            </a:r>
            <a:r>
              <a:rPr lang="el-GR" dirty="0" err="1">
                <a:latin typeface="SBL Greek" charset="0"/>
                <a:ea typeface="SBL Greek" charset="0"/>
                <a:cs typeface="SBL Greek" charset="0"/>
              </a:rPr>
              <a:t>δίκαιοι</a:t>
            </a:r>
            <a:r>
              <a:rPr lang="el-GR" dirty="0">
                <a:latin typeface="SBL Greek" charset="0"/>
                <a:ea typeface="SBL Greek" charset="0"/>
                <a:cs typeface="SBL Greek" charset="0"/>
              </a:rPr>
              <a:t> </a:t>
            </a:r>
            <a:r>
              <a:rPr lang="el-GR" dirty="0" err="1" smtClean="0">
                <a:latin typeface="SBL Greek" charset="0"/>
                <a:ea typeface="SBL Greek" charset="0"/>
                <a:cs typeface="SBL Greek" charset="0"/>
              </a:rPr>
              <a:t>κατασταθήσονται</a:t>
            </a:r>
            <a:r>
              <a:rPr lang="en-AU" dirty="0" smtClean="0"/>
              <a:t>).</a:t>
            </a:r>
          </a:p>
          <a:p>
            <a:pPr marL="12700" indent="0" algn="r">
              <a:buNone/>
            </a:pPr>
            <a:r>
              <a:rPr lang="en-AU" dirty="0" smtClean="0"/>
              <a:t>(Rom 5:19, modified ESV)</a:t>
            </a:r>
            <a:endParaRPr lang="en-AU" dirty="0"/>
          </a:p>
          <a:p>
            <a:pPr marL="12700" indent="0">
              <a:buNone/>
            </a:pPr>
            <a:r>
              <a:rPr lang="en-AU" dirty="0" smtClean="0"/>
              <a:t>Christ</a:t>
            </a:r>
            <a:r>
              <a:rPr lang="en-AU" dirty="0"/>
              <a:t>, in satisfying the Father, has procured righteousness for us. It follows from this that righteousness exists in Christ as a property, but that that which belongs properly to Christ is imputed to us</a:t>
            </a:r>
            <a:r>
              <a:rPr lang="en-AU" dirty="0" smtClean="0"/>
              <a:t>.</a:t>
            </a:r>
            <a:endParaRPr lang="en-AU" dirty="0"/>
          </a:p>
          <a:p>
            <a:pPr marL="12700" indent="0" algn="r">
              <a:buNone/>
            </a:pPr>
            <a:r>
              <a:rPr lang="en-AU" dirty="0" smtClean="0"/>
              <a:t>(Calvin on Romans 5:19)</a:t>
            </a:r>
            <a:endParaRPr lang="en-GB" dirty="0" smtClean="0"/>
          </a:p>
          <a:p>
            <a:pPr marL="1027113" indent="0">
              <a:buNone/>
            </a:pPr>
            <a:endParaRPr lang="en-AU" sz="3600" dirty="0" smtClean="0"/>
          </a:p>
          <a:p>
            <a:pPr marL="12700" indent="0">
              <a:buNone/>
            </a:pPr>
            <a:endParaRPr lang="en-AU" sz="3200" dirty="0" smtClean="0"/>
          </a:p>
        </p:txBody>
      </p:sp>
    </p:spTree>
    <p:extLst>
      <p:ext uri="{BB962C8B-B14F-4D97-AF65-F5344CB8AC3E}">
        <p14:creationId xmlns:p14="http://schemas.microsoft.com/office/powerpoint/2010/main" val="27402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3.3 </a:t>
            </a:r>
            <a:r>
              <a:rPr lang="en-AU" dirty="0" smtClean="0"/>
              <a:t>Calvin on Romans</a:t>
            </a:r>
            <a:endParaRPr lang="en-US" dirty="0"/>
          </a:p>
        </p:txBody>
      </p:sp>
      <p:sp>
        <p:nvSpPr>
          <p:cNvPr id="4" name="Content Placeholder 3"/>
          <p:cNvSpPr>
            <a:spLocks noGrp="1"/>
          </p:cNvSpPr>
          <p:nvPr>
            <p:ph idx="1"/>
          </p:nvPr>
        </p:nvSpPr>
        <p:spPr>
          <a:xfrm>
            <a:off x="1120000" y="2028825"/>
            <a:ext cx="10233800" cy="4700588"/>
          </a:xfrm>
        </p:spPr>
        <p:txBody>
          <a:bodyPr>
            <a:normAutofit/>
          </a:bodyPr>
          <a:lstStyle/>
          <a:p>
            <a:pPr marL="2011363" indent="-984250">
              <a:buNone/>
            </a:pPr>
            <a:r>
              <a:rPr lang="en-AU" sz="3600" dirty="0" smtClean="0">
                <a:solidFill>
                  <a:schemeClr val="accent5"/>
                </a:solidFill>
              </a:rPr>
              <a:t>3.3.5 Union with Christ and sanctification</a:t>
            </a:r>
            <a:br>
              <a:rPr lang="en-AU" sz="3600" dirty="0" smtClean="0">
                <a:solidFill>
                  <a:schemeClr val="accent5"/>
                </a:solidFill>
              </a:rPr>
            </a:br>
            <a:r>
              <a:rPr lang="en-AU" sz="3600" dirty="0" smtClean="0">
                <a:solidFill>
                  <a:schemeClr val="accent5"/>
                </a:solidFill>
              </a:rPr>
              <a:t>(Rom 6:1ff.)</a:t>
            </a:r>
            <a:endParaRPr lang="en-AU" dirty="0" smtClean="0"/>
          </a:p>
          <a:p>
            <a:pPr marL="12700" indent="0">
              <a:buNone/>
            </a:pPr>
            <a:r>
              <a:rPr lang="en-AU" dirty="0"/>
              <a:t>What shall we say then? Are we to continue in sin that grace may abound?</a:t>
            </a:r>
          </a:p>
          <a:p>
            <a:pPr marL="12700" indent="0" algn="r">
              <a:buNone/>
            </a:pPr>
            <a:r>
              <a:rPr lang="en-AU" dirty="0" smtClean="0"/>
              <a:t>.(Rom 6:1 ESV)</a:t>
            </a:r>
            <a:endParaRPr lang="en-AU" dirty="0"/>
          </a:p>
        </p:txBody>
      </p:sp>
    </p:spTree>
    <p:extLst>
      <p:ext uri="{BB962C8B-B14F-4D97-AF65-F5344CB8AC3E}">
        <p14:creationId xmlns:p14="http://schemas.microsoft.com/office/powerpoint/2010/main" val="1263515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63750"/>
          </a:xfrm>
        </p:spPr>
        <p:txBody>
          <a:bodyPr>
            <a:normAutofit/>
          </a:bodyPr>
          <a:lstStyle/>
          <a:p>
            <a:pPr marL="712788" indent="-712788"/>
            <a:r>
              <a:rPr lang="en-US" sz="3600" dirty="0" smtClean="0">
                <a:solidFill>
                  <a:schemeClr val="tx2"/>
                </a:solidFill>
              </a:rPr>
              <a:t>3. Listening again to the Reformers</a:t>
            </a:r>
            <a:r>
              <a:rPr lang="en-US" dirty="0" smtClean="0"/>
              <a:t/>
            </a:r>
            <a:br>
              <a:rPr lang="en-US" dirty="0" smtClean="0"/>
            </a:br>
            <a:r>
              <a:rPr lang="en-US" dirty="0" smtClean="0"/>
              <a:t>3.4 </a:t>
            </a:r>
            <a:r>
              <a:rPr lang="en-AU" dirty="0" smtClean="0"/>
              <a:t>Calvin on other key texts</a:t>
            </a:r>
            <a:endParaRPr lang="en-US" dirty="0"/>
          </a:p>
        </p:txBody>
      </p:sp>
      <p:sp>
        <p:nvSpPr>
          <p:cNvPr id="4" name="Content Placeholder 3"/>
          <p:cNvSpPr>
            <a:spLocks noGrp="1"/>
          </p:cNvSpPr>
          <p:nvPr>
            <p:ph idx="1"/>
          </p:nvPr>
        </p:nvSpPr>
        <p:spPr>
          <a:xfrm>
            <a:off x="1120000" y="2428875"/>
            <a:ext cx="10233800" cy="4300538"/>
          </a:xfrm>
        </p:spPr>
        <p:txBody>
          <a:bodyPr>
            <a:normAutofit/>
          </a:bodyPr>
          <a:lstStyle/>
          <a:p>
            <a:r>
              <a:rPr lang="en-US" sz="3600" dirty="0" smtClean="0">
                <a:solidFill>
                  <a:schemeClr val="accent5"/>
                </a:solidFill>
              </a:rPr>
              <a:t>2 Cor 5:21</a:t>
            </a:r>
          </a:p>
          <a:p>
            <a:r>
              <a:rPr lang="en-US" sz="3600" dirty="0" smtClean="0">
                <a:solidFill>
                  <a:schemeClr val="accent5"/>
                </a:solidFill>
              </a:rPr>
              <a:t>Phil 3:8–9</a:t>
            </a:r>
          </a:p>
          <a:p>
            <a:r>
              <a:rPr lang="en-US" sz="3600" dirty="0" smtClean="0">
                <a:solidFill>
                  <a:schemeClr val="accent5"/>
                </a:solidFill>
              </a:rPr>
              <a:t>1 Cor 1:30</a:t>
            </a:r>
            <a:endParaRPr lang="en-US" sz="3600" dirty="0">
              <a:solidFill>
                <a:schemeClr val="accent5"/>
              </a:solidFill>
            </a:endParaRPr>
          </a:p>
        </p:txBody>
      </p:sp>
    </p:spTree>
    <p:extLst>
      <p:ext uri="{BB962C8B-B14F-4D97-AF65-F5344CB8AC3E}">
        <p14:creationId xmlns:p14="http://schemas.microsoft.com/office/powerpoint/2010/main" val="11616666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5. Conclusion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58824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89</TotalTime>
  <Words>1416</Words>
  <Application>Microsoft Macintosh PowerPoint</Application>
  <PresentationFormat>Widescreen</PresentationFormat>
  <Paragraphs>90</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Calibri</vt:lpstr>
      <vt:lpstr>Corbel</vt:lpstr>
      <vt:lpstr>SBL Greek</vt:lpstr>
      <vt:lpstr>Arial</vt:lpstr>
      <vt:lpstr>Depth</vt:lpstr>
      <vt:lpstr>Justification and Union with Christ in Paul</vt:lpstr>
      <vt:lpstr>PowerPoint Presentation</vt:lpstr>
      <vt:lpstr>PowerPoint Presentation</vt:lpstr>
      <vt:lpstr>1. Surprised by Justification</vt:lpstr>
      <vt:lpstr>1. Surprised by Justification 1.1 The theological problem: the God who justifies the ungodly</vt:lpstr>
      <vt:lpstr>1. Surprised by Justification 1.1 The theological problem: the God who justifies the ungodly</vt:lpstr>
      <vt:lpstr>1. Surprised by Justification 1.2 The Reformers’ answer: The imputation of righteousness through union with Christ </vt:lpstr>
      <vt:lpstr>2. Justification and Union with Christ in modern Pauline scholarship</vt:lpstr>
      <vt:lpstr>2. Modern Pauline Scholarship 2.1 The salvation-historical impulse: defuse the problem by redefining the words  </vt:lpstr>
      <vt:lpstr>2. Modern Pauline Scholarship 2.1 The salvation-historical impulse: defuse the problem by redefining the words  </vt:lpstr>
      <vt:lpstr>2. Modern Pauline Scholarship 2.2 The apocalyptic impulse: explode the problem by redefining the norms</vt:lpstr>
      <vt:lpstr>2. Modern Pauline Scholarship 2.2 The apocalyptic impulse: explode the problem by redefining the norms</vt:lpstr>
      <vt:lpstr>2. Modern Pauline Scholarship 2.2 The apocalyptic impulse: explode the problem by redefining the norms</vt:lpstr>
      <vt:lpstr>3. Listening again to the Reformers</vt:lpstr>
      <vt:lpstr>3. Listening again to the Reformers 3.1 Luther on Galatians</vt:lpstr>
      <vt:lpstr>3. Listening again to the Reformers 3.1 Luther on Galatians</vt:lpstr>
      <vt:lpstr>3. Listening again to the Reformers 3.2 Calvin’s Institutes</vt:lpstr>
      <vt:lpstr>3. Listening again to the Reformers 3.2 Calvin’s Institutes</vt:lpstr>
      <vt:lpstr>3. Listening again to the Reformers 3.2 Calvin’s Institutes</vt:lpstr>
      <vt:lpstr>3. Listening again to the Reformers 3.2 Calvin’s Institutes</vt:lpstr>
      <vt:lpstr>3. Listening again to the Reformers 3.3 Calvin on Romans</vt:lpstr>
      <vt:lpstr>3. Listening again to the Reformers 3.3 Calvin on Romans</vt:lpstr>
      <vt:lpstr>3. Listening again to the Reformers 3.3 Calvin on Romans</vt:lpstr>
      <vt:lpstr>3. Listening again to the Reformers 3.3 Calvin on Romans</vt:lpstr>
      <vt:lpstr>3. Listening again to the Reformers 3.3 Calvin on Romans</vt:lpstr>
      <vt:lpstr>3. Listening again to the Reformers 3.3 Calvin on Romans</vt:lpstr>
      <vt:lpstr>3. Listening again to the Reformers 3.3 Calvin on Romans</vt:lpstr>
      <vt:lpstr>3. Listening again to the Reformers 3.3 Calvin on Romans</vt:lpstr>
      <vt:lpstr>3. Listening again to the Reformers 3.4 Calvin on other key texts</vt:lpstr>
      <vt:lpstr>5. Conclusion</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Justification and Union with Christ in Paul</dc:title>
  <dc:creator>Lionel J. Windsor</dc:creator>
  <cp:lastModifiedBy>Lionel J. Windsor</cp:lastModifiedBy>
  <cp:revision>18</cp:revision>
  <dcterms:created xsi:type="dcterms:W3CDTF">2017-05-25T21:47:37Z</dcterms:created>
  <dcterms:modified xsi:type="dcterms:W3CDTF">2017-05-26T02:50:47Z</dcterms:modified>
</cp:coreProperties>
</file>